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61" r:id="rId4"/>
    <p:sldId id="260" r:id="rId5"/>
    <p:sldId id="262" r:id="rId6"/>
    <p:sldId id="263" r:id="rId7"/>
    <p:sldId id="266" r:id="rId8"/>
    <p:sldId id="267" r:id="rId9"/>
    <p:sldId id="280" r:id="rId10"/>
    <p:sldId id="268" r:id="rId11"/>
    <p:sldId id="265" r:id="rId12"/>
    <p:sldId id="277" r:id="rId13"/>
    <p:sldId id="283" r:id="rId14"/>
    <p:sldId id="264" r:id="rId15"/>
    <p:sldId id="269" r:id="rId16"/>
    <p:sldId id="270" r:id="rId17"/>
    <p:sldId id="271" r:id="rId18"/>
    <p:sldId id="279" r:id="rId19"/>
    <p:sldId id="282" r:id="rId20"/>
    <p:sldId id="273" r:id="rId21"/>
    <p:sldId id="274" r:id="rId22"/>
    <p:sldId id="272" r:id="rId23"/>
    <p:sldId id="278" r:id="rId24"/>
    <p:sldId id="275" r:id="rId25"/>
    <p:sldId id="276" r:id="rId26"/>
    <p:sldId id="281" r:id="rId27"/>
    <p:sldId id="480" r:id="rId28"/>
    <p:sldId id="481" r:id="rId29"/>
    <p:sldId id="486" r:id="rId30"/>
    <p:sldId id="484" r:id="rId31"/>
    <p:sldId id="485" r:id="rId32"/>
    <p:sldId id="482" r:id="rId33"/>
    <p:sldId id="483" r:id="rId34"/>
    <p:sldId id="258" r:id="rId35"/>
  </p:sldIdLst>
  <p:sldSz cx="9144000" cy="5143500" type="screen16x9"/>
  <p:notesSz cx="6858000" cy="9144000"/>
  <p:embeddedFontLst>
    <p:embeddedFont>
      <p:font typeface="Lato" panose="020F0502020204030203" pitchFamily="34" charset="0"/>
      <p:regular r:id="rId37"/>
      <p:bold r:id="rId38"/>
      <p:italic r:id="rId39"/>
      <p:boldItalic r:id="rId40"/>
    </p:embeddedFont>
    <p:embeddedFont>
      <p:font typeface="Raleway" panose="020B0503030101060003" pitchFamily="34"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p:scale>
          <a:sx n="125" d="100"/>
          <a:sy n="125" d="100"/>
        </p:scale>
        <p:origin x="2016" y="14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EB807F42-367E-488C-B1E6-E9AB021E5549}" srcId="{6669E149-3258-4A2D-AF97-455CBD8CCD60}" destId="{18DD9011-26FA-4AC4-8510-49B153655E0C}" srcOrd="0" destOrd="0" parTransId="{D6F9FA6F-EEA0-45BC-8716-A6EAE8597356}" sibTransId="{6A19E1BA-ED38-4400-8FD4-DFF5BD25341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BDDC4593-63E2-473A-BCED-3447A65339C6}" type="presOf" srcId="{7316B9C0-E807-4142-96E8-5A5F3F904DB9}" destId="{24420D1C-1401-4A8F-A891-6F14EA0DDCD8}" srcOrd="0" destOrd="1" presId="urn:microsoft.com/office/officeart/2005/8/layout/hList1"/>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6711132-359A-4F88-AE03-617775122815}">
      <dgm:prSet phldrT="[Text]"/>
      <dgm:spPr/>
      <dgm:t>
        <a:bodyPr/>
        <a:lstStyle/>
        <a:p>
          <a:r>
            <a:rPr lang="en-US" dirty="0"/>
            <a:t>Hot</a:t>
          </a:r>
        </a:p>
      </dgm:t>
    </dgm:pt>
    <dgm:pt modelId="{89F2566E-CCC2-41AB-8C13-2040CE26D393}" type="parTrans" cxnId="{AA7DDE64-FEB0-472B-9ADC-E5A4137C3537}">
      <dgm:prSet/>
      <dgm:spPr/>
      <dgm:t>
        <a:bodyPr/>
        <a:lstStyle/>
        <a:p>
          <a:endParaRPr lang="en-US"/>
        </a:p>
      </dgm:t>
    </dgm:pt>
    <dgm:pt modelId="{403A33AA-3A22-4DD5-88A5-83584D3635AE}" type="sibTrans" cxnId="{AA7DDE64-FEB0-472B-9ADC-E5A4137C3537}">
      <dgm:prSet/>
      <dgm:spPr/>
      <dgm:t>
        <a:bodyPr/>
        <a:lstStyle/>
        <a:p>
          <a:endParaRPr lang="en-US"/>
        </a:p>
      </dgm:t>
    </dgm:pt>
    <dgm:pt modelId="{F1FE6F75-C3B3-40A9-B151-06DD8100FA77}">
      <dgm:prSet phldrT="[Text]"/>
      <dgm:spPr/>
      <dgm:t>
        <a:bodyPr/>
        <a:lstStyle/>
        <a:p>
          <a:r>
            <a:rPr lang="en-US" dirty="0"/>
            <a:t>Cool</a:t>
          </a:r>
        </a:p>
      </dgm:t>
    </dgm:pt>
    <dgm:pt modelId="{56CD6F1A-4E80-4DC5-96D4-853741F3E31B}" type="parTrans" cxnId="{B4DF06DF-A6CC-4EF0-9C19-490A33C5A185}">
      <dgm:prSet/>
      <dgm:spPr/>
      <dgm:t>
        <a:bodyPr/>
        <a:lstStyle/>
        <a:p>
          <a:endParaRPr lang="en-US"/>
        </a:p>
      </dgm:t>
    </dgm:pt>
    <dgm:pt modelId="{B91180BB-2D08-46BF-B313-1DCB06502387}" type="sibTrans" cxnId="{B4DF06DF-A6CC-4EF0-9C19-490A33C5A185}">
      <dgm:prSet/>
      <dgm:spPr/>
      <dgm:t>
        <a:bodyPr/>
        <a:lstStyle/>
        <a:p>
          <a:endParaRPr lang="en-US"/>
        </a:p>
      </dgm:t>
    </dgm:pt>
    <dgm:pt modelId="{120B1423-ADCB-4102-846F-F359F652E92E}">
      <dgm:prSet phldrT="[Text]"/>
      <dgm:spPr/>
      <dgm:t>
        <a:bodyPr/>
        <a:lstStyle/>
        <a:p>
          <a:r>
            <a:rPr lang="en-US" dirty="0"/>
            <a:t>Archive</a:t>
          </a:r>
        </a:p>
      </dgm:t>
    </dgm:pt>
    <dgm:pt modelId="{F3E2D675-4AC0-4643-94B3-EC6D920DA6D9}" type="parTrans" cxnId="{42CC59FB-F0BA-4278-9B68-1522CAD763E4}">
      <dgm:prSet/>
      <dgm:spPr/>
      <dgm:t>
        <a:bodyPr/>
        <a:lstStyle/>
        <a:p>
          <a:endParaRPr lang="en-US"/>
        </a:p>
      </dgm:t>
    </dgm:pt>
    <dgm:pt modelId="{8B4DDCF0-3916-45B1-ABFD-8FF0AC55E2B9}" type="sibTrans" cxnId="{42CC59FB-F0BA-4278-9B68-1522CAD763E4}">
      <dgm:prSet/>
      <dgm:spPr/>
      <dgm:t>
        <a:bodyPr/>
        <a:lstStyle/>
        <a:p>
          <a:endParaRPr lang="en-US"/>
        </a:p>
      </dgm:t>
    </dgm:pt>
    <dgm:pt modelId="{4215BDAD-3954-4F87-A45E-CF67DEC00E42}">
      <dgm:prSet phldrT="[Text]"/>
      <dgm:spPr/>
      <dgm:t>
        <a:bodyPr/>
        <a:lstStyle/>
        <a:p>
          <a:r>
            <a:rPr lang="en-US" dirty="0"/>
            <a:t>Hot is pretty much the default tier.</a:t>
          </a:r>
        </a:p>
      </dgm:t>
    </dgm:pt>
    <dgm:pt modelId="{AF0BB0BB-0151-413E-91F5-5B1247757CA6}" type="parTrans" cxnId="{CE626350-D92A-43CA-AFB3-011DD0EEDAA8}">
      <dgm:prSet/>
      <dgm:spPr/>
      <dgm:t>
        <a:bodyPr/>
        <a:lstStyle/>
        <a:p>
          <a:endParaRPr lang="en-US"/>
        </a:p>
      </dgm:t>
    </dgm:pt>
    <dgm:pt modelId="{5E339C4A-0F55-4F38-B8E2-125D03DA576F}" type="sibTrans" cxnId="{CE626350-D92A-43CA-AFB3-011DD0EEDAA8}">
      <dgm:prSet/>
      <dgm:spPr/>
      <dgm:t>
        <a:bodyPr/>
        <a:lstStyle/>
        <a:p>
          <a:endParaRPr lang="en-US"/>
        </a:p>
      </dgm:t>
    </dgm:pt>
    <dgm:pt modelId="{3B024E05-4C00-447A-AFC2-A9B83B817BDF}">
      <dgm:prSet phldrT="[Text]"/>
      <dgm:spPr/>
      <dgm:t>
        <a:bodyPr/>
        <a:lstStyle/>
        <a:p>
          <a:r>
            <a:rPr lang="en-US" dirty="0"/>
            <a:t>This tier is similar to Hot, though I think it goes underused.</a:t>
          </a:r>
        </a:p>
      </dgm:t>
    </dgm:pt>
    <dgm:pt modelId="{E6C4BC0E-AE37-4674-A9E2-CEFA8A5A48A0}" type="parTrans" cxnId="{4F045DC1-3BA2-4A88-9236-4EB2CC83DA2D}">
      <dgm:prSet/>
      <dgm:spPr/>
      <dgm:t>
        <a:bodyPr/>
        <a:lstStyle/>
        <a:p>
          <a:endParaRPr lang="en-US"/>
        </a:p>
      </dgm:t>
    </dgm:pt>
    <dgm:pt modelId="{3B07697D-F614-4381-810C-B8F67AEDC7B5}" type="sibTrans" cxnId="{4F045DC1-3BA2-4A88-9236-4EB2CC83DA2D}">
      <dgm:prSet/>
      <dgm:spPr/>
      <dgm:t>
        <a:bodyPr/>
        <a:lstStyle/>
        <a:p>
          <a:endParaRPr lang="en-US"/>
        </a:p>
      </dgm:t>
    </dgm:pt>
    <dgm:pt modelId="{0A18578B-B8CD-4538-83BD-EFAF29695893}">
      <dgm:prSet phldrT="[Text]"/>
      <dgm:spPr/>
      <dgm:t>
        <a:bodyPr/>
        <a:lstStyle/>
        <a:p>
          <a:r>
            <a:rPr lang="en-US" dirty="0"/>
            <a:t>You can think of this tier as the backup version of the other two.</a:t>
          </a:r>
        </a:p>
      </dgm:t>
    </dgm:pt>
    <dgm:pt modelId="{356D636B-8D86-4828-8C71-43F4898CEF79}" type="parTrans" cxnId="{9967EC81-DDC3-4912-A497-4AAD52F6B89C}">
      <dgm:prSet/>
      <dgm:spPr/>
      <dgm:t>
        <a:bodyPr/>
        <a:lstStyle/>
        <a:p>
          <a:endParaRPr lang="en-US"/>
        </a:p>
      </dgm:t>
    </dgm:pt>
    <dgm:pt modelId="{FBFC7FDD-AFBB-4B95-833D-042737859F60}" type="sibTrans" cxnId="{9967EC81-DDC3-4912-A497-4AAD52F6B89C}">
      <dgm:prSet/>
      <dgm:spPr/>
      <dgm:t>
        <a:bodyPr/>
        <a:lstStyle/>
        <a:p>
          <a:endParaRPr lang="en-US"/>
        </a:p>
      </dgm:t>
    </dgm:pt>
    <dgm:pt modelId="{243E239F-8733-4C01-8614-E87A8CEC74F5}">
      <dgm:prSet phldrT="[Text]"/>
      <dgm:spPr>
        <a:solidFill>
          <a:schemeClr val="accent5"/>
        </a:solidFill>
        <a:ln>
          <a:solidFill>
            <a:schemeClr val="accent5"/>
          </a:solidFill>
        </a:ln>
      </dgm:spPr>
      <dgm:t>
        <a:bodyPr/>
        <a:lstStyle/>
        <a:p>
          <a:r>
            <a:rPr lang="en-US" dirty="0"/>
            <a:t>Premium</a:t>
          </a:r>
        </a:p>
      </dgm:t>
    </dgm:pt>
    <dgm:pt modelId="{5F9123A5-3676-4D4E-8B5A-774CFC291F8E}" type="parTrans" cxnId="{E954E7D4-CB36-40A8-B359-3EFCF9891E79}">
      <dgm:prSet/>
      <dgm:spPr/>
      <dgm:t>
        <a:bodyPr/>
        <a:lstStyle/>
        <a:p>
          <a:endParaRPr lang="en-US"/>
        </a:p>
      </dgm:t>
    </dgm:pt>
    <dgm:pt modelId="{D64F4BDC-72D6-48E4-B27F-171F6D3B7FEC}" type="sibTrans" cxnId="{E954E7D4-CB36-40A8-B359-3EFCF9891E79}">
      <dgm:prSet/>
      <dgm:spPr/>
      <dgm:t>
        <a:bodyPr/>
        <a:lstStyle/>
        <a:p>
          <a:endParaRPr lang="en-US"/>
        </a:p>
      </dgm:t>
    </dgm:pt>
    <dgm:pt modelId="{BAAC050E-E28B-4DC7-AF22-81FDD1F00287}">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Premium isn't really a tier but a different type of storage altogether.</a:t>
          </a:r>
        </a:p>
      </dgm:t>
    </dgm:pt>
    <dgm:pt modelId="{8F3C2B2F-E6F6-40BC-96D4-F57C04F34396}" type="parTrans" cxnId="{2110B860-A964-4B7D-9740-6C0BA9F207DE}">
      <dgm:prSet/>
      <dgm:spPr/>
      <dgm:t>
        <a:bodyPr/>
        <a:lstStyle/>
        <a:p>
          <a:endParaRPr lang="en-US"/>
        </a:p>
      </dgm:t>
    </dgm:pt>
    <dgm:pt modelId="{2E7ABDD6-7D7F-4917-864D-9B813BB98AE5}" type="sibTrans" cxnId="{2110B860-A964-4B7D-9740-6C0BA9F207DE}">
      <dgm:prSet/>
      <dgm:spPr/>
      <dgm:t>
        <a:bodyPr/>
        <a:lstStyle/>
        <a:p>
          <a:endParaRPr lang="en-US"/>
        </a:p>
      </dgm:t>
    </dgm:pt>
    <dgm:pt modelId="{56BF89C4-0716-4210-9D88-7F7B7976BBAE}">
      <dgm:prSet phldrT="[Text]"/>
      <dgm:spPr/>
      <dgm:t>
        <a:bodyPr/>
        <a:lstStyle/>
        <a:p>
          <a:r>
            <a:rPr lang="en-US" dirty="0"/>
            <a:t>This tier is better for important files that you might need to access, but only every once in a while. </a:t>
          </a:r>
        </a:p>
      </dgm:t>
    </dgm:pt>
    <dgm:pt modelId="{5C809637-A8F7-4272-8D6E-7A3CCE78A620}" type="parTrans" cxnId="{1DA84E73-A068-4816-9CC6-398F5403F93F}">
      <dgm:prSet/>
      <dgm:spPr/>
    </dgm:pt>
    <dgm:pt modelId="{D24C9816-C1D4-4B32-B1B6-03832AEFDB64}" type="sibTrans" cxnId="{1DA84E73-A068-4816-9CC6-398F5403F93F}">
      <dgm:prSet/>
      <dgm:spPr/>
    </dgm:pt>
    <dgm:pt modelId="{04AA796D-01E8-4B1C-A1C5-C023F992D9E2}">
      <dgm:prSet phldrT="[Text]"/>
      <dgm:spPr/>
      <dgm:t>
        <a:bodyPr/>
        <a:lstStyle/>
        <a:p>
          <a:r>
            <a:rPr lang="en-US" dirty="0"/>
            <a:t>It carries the same performance as Hot, but at a lower storage cost (and a higher data access cost). This tier is recommended for files that you may only access every month or so.</a:t>
          </a:r>
        </a:p>
      </dgm:t>
    </dgm:pt>
    <dgm:pt modelId="{BFF9B59E-A701-4B93-9B1C-21B1D5CA1630}" type="parTrans" cxnId="{CEE03ADE-14E4-4BE9-BB92-150765430973}">
      <dgm:prSet/>
      <dgm:spPr/>
    </dgm:pt>
    <dgm:pt modelId="{2C9E2B65-301B-424C-8138-FA9F6F63C403}" type="sibTrans" cxnId="{CEE03ADE-14E4-4BE9-BB92-150765430973}">
      <dgm:prSet/>
      <dgm:spPr/>
    </dgm:pt>
    <dgm:pt modelId="{33B5569D-1978-4160-8FD2-BB79ABD538AB}">
      <dgm:prSet phldrT="[Text]"/>
      <dgm:spPr/>
      <dgm:t>
        <a:bodyPr/>
        <a:lstStyle/>
        <a:p>
          <a:r>
            <a:rPr lang="en-US" dirty="0"/>
            <a:t>It provides the best performance for retrieving files quickly and often but carries the highest price tag. </a:t>
          </a:r>
        </a:p>
      </dgm:t>
    </dgm:pt>
    <dgm:pt modelId="{0851070E-8A16-47DC-8D1E-E94BEFBD379F}" type="parTrans" cxnId="{B3ECD576-F79A-4411-BF1C-BE26CB0B4A8A}">
      <dgm:prSet/>
      <dgm:spPr/>
    </dgm:pt>
    <dgm:pt modelId="{601776B1-80A0-472F-8C16-8F8C051187B2}" type="sibTrans" cxnId="{B3ECD576-F79A-4411-BF1C-BE26CB0B4A8A}">
      <dgm:prSet/>
      <dgm:spPr/>
    </dgm:pt>
    <dgm:pt modelId="{32B83EB4-1259-4A80-9C4F-84FDB231C794}">
      <dgm:prSet phldrT="[Text]"/>
      <dgm:spPr/>
      <dgm:t>
        <a:bodyPr/>
        <a:lstStyle/>
        <a:p>
          <a:r>
            <a:rPr lang="en-US" dirty="0"/>
            <a:t>This is used for files that you plan on consistently accessing, reading, or updating.</a:t>
          </a:r>
        </a:p>
      </dgm:t>
    </dgm:pt>
    <dgm:pt modelId="{FA726C39-6166-4330-8598-1AA70A2596E3}" type="parTrans" cxnId="{1EC04399-7871-4E01-9B6E-2514B6E07B9F}">
      <dgm:prSet/>
      <dgm:spPr/>
    </dgm:pt>
    <dgm:pt modelId="{B5F969BF-14D9-49F4-86B3-9F6E29E696CB}" type="sibTrans" cxnId="{1EC04399-7871-4E01-9B6E-2514B6E07B9F}">
      <dgm:prSet/>
      <dgm:spPr/>
    </dgm:pt>
    <dgm:pt modelId="{3A8BA65D-E372-4E94-A493-EC2B06675CA8}">
      <dgm:prSet phldrT="[Text]"/>
      <dgm:spPr/>
      <dgm:t>
        <a:bodyPr/>
        <a:lstStyle/>
        <a:p>
          <a:r>
            <a:rPr lang="en-US" dirty="0"/>
            <a:t>This tier has a very low storage costs, but it'll take a few hours to access to the data when you want it.</a:t>
          </a:r>
        </a:p>
      </dgm:t>
    </dgm:pt>
    <dgm:pt modelId="{38C317F4-BCC7-4C11-970F-57A0DA03436C}" type="parTrans" cxnId="{8C9B3A13-E7CE-42AA-9887-4E927986C284}">
      <dgm:prSet/>
      <dgm:spPr/>
    </dgm:pt>
    <dgm:pt modelId="{E961B271-96E9-4B58-A129-1F2BA3B8C078}" type="sibTrans" cxnId="{8C9B3A13-E7CE-42AA-9887-4E927986C284}">
      <dgm:prSet/>
      <dgm:spPr/>
    </dgm:pt>
    <dgm:pt modelId="{8142DE12-CCC8-47D3-8F1E-20AF93345C3B}">
      <dgm:prSet phldrT="[Text]"/>
      <dgm:spPr/>
      <dgm:t>
        <a:bodyPr/>
        <a:lstStyle/>
        <a:p>
          <a:r>
            <a:rPr lang="en-US" dirty="0"/>
            <a:t>Archive is recommended for files you access every 6 months or so.</a:t>
          </a:r>
        </a:p>
      </dgm:t>
    </dgm:pt>
    <dgm:pt modelId="{AE0C4084-8093-45FA-8F42-A86894EF17BE}" type="parTrans" cxnId="{F031AC2C-A837-41C9-84EE-0A33AF4254B1}">
      <dgm:prSet/>
      <dgm:spPr/>
    </dgm:pt>
    <dgm:pt modelId="{35906985-1668-4583-9C54-E5E2996C037C}" type="sibTrans" cxnId="{F031AC2C-A837-41C9-84EE-0A33AF4254B1}">
      <dgm:prSet/>
      <dgm:spPr/>
    </dgm:pt>
    <dgm:pt modelId="{A3427C5F-F695-42B5-8B30-62E6DDFCD559}">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provides access to block blobs consistently low latency, which is perfect for high frequency data transactions.</a:t>
          </a:r>
        </a:p>
      </dgm:t>
    </dgm:pt>
    <dgm:pt modelId="{7084ADC7-383C-400E-A2F7-CBE373A1CDCB}" type="parTrans" cxnId="{6ECCEB73-A3D0-4942-B2A5-E882B74C9400}">
      <dgm:prSet/>
      <dgm:spPr/>
    </dgm:pt>
    <dgm:pt modelId="{C463AFC0-B6E9-4B4C-BB6C-BBDA5B32A627}" type="sibTrans" cxnId="{6ECCEB73-A3D0-4942-B2A5-E882B74C9400}">
      <dgm:prSet/>
      <dgm:spPr/>
    </dgm:pt>
    <dgm:pt modelId="{A885FB99-D830-4CD5-BF33-517ACC36CF2A}">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carries the highest price tag.</a:t>
          </a:r>
        </a:p>
      </dgm:t>
    </dgm:pt>
    <dgm:pt modelId="{40AA2F59-15C7-4384-866E-A459D9392807}" type="parTrans" cxnId="{489B1ED2-AC9D-498D-A485-033740A09089}">
      <dgm:prSet/>
      <dgm:spPr/>
    </dgm:pt>
    <dgm:pt modelId="{76A7D175-8F8A-4675-B12C-48FF3CC52FDF}" type="sibTrans" cxnId="{489B1ED2-AC9D-498D-A485-033740A09089}">
      <dgm:prSet/>
      <dgm:spPr/>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4">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4">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4">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4">
        <dgm:presLayoutVars>
          <dgm:bulletEnabled val="1"/>
        </dgm:presLayoutVars>
      </dgm:prSet>
      <dgm:spPr/>
    </dgm:pt>
    <dgm:pt modelId="{31E57ED3-3F77-49D5-A26F-22E020D1371E}" type="pres">
      <dgm:prSet presAssocID="{B91180BB-2D08-46BF-B313-1DCB06502387}"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2" presStyleCnt="4">
        <dgm:presLayoutVars>
          <dgm:chMax val="0"/>
          <dgm:chPref val="0"/>
          <dgm:bulletEnabled val="1"/>
        </dgm:presLayoutVars>
      </dgm:prSet>
      <dgm:spPr/>
    </dgm:pt>
    <dgm:pt modelId="{A24110D5-A1E8-47A2-A6B7-12489A506A95}" type="pres">
      <dgm:prSet presAssocID="{120B1423-ADCB-4102-846F-F359F652E92E}" presName="desTx" presStyleLbl="alignAccFollowNode1" presStyleIdx="2" presStyleCnt="4">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3" presStyleCnt="4">
        <dgm:presLayoutVars>
          <dgm:chMax val="0"/>
          <dgm:chPref val="0"/>
          <dgm:bulletEnabled val="1"/>
        </dgm:presLayoutVars>
      </dgm:prSet>
      <dgm:spPr/>
    </dgm:pt>
    <dgm:pt modelId="{FB3A2DCE-FADF-442C-A180-08EC2130F3AE}" type="pres">
      <dgm:prSet presAssocID="{243E239F-8733-4C01-8614-E87A8CEC74F5}" presName="desTx" presStyleLbl="alignAccFollowNode1" presStyleIdx="3" presStyleCnt="4">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2"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2" destOrd="0" parTransId="{AE0C4084-8093-45FA-8F42-A86894EF17BE}" sibTransId="{35906985-1668-4583-9C54-E5E2996C037C}"/>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CE626350-D92A-43CA-AFB3-011DD0EEDAA8}" srcId="{46711132-359A-4F88-AE03-617775122815}" destId="{4215BDAD-3954-4F87-A45E-CF67DEC00E42}" srcOrd="0" destOrd="0" parTransId="{AF0BB0BB-0151-413E-91F5-5B1247757CA6}" sibTransId="{5E339C4A-0F55-4F38-B8E2-125D03DA576F}"/>
    <dgm:cxn modelId="{1DA84E73-A068-4816-9CC6-398F5403F93F}" srcId="{F1FE6F75-C3B3-40A9-B151-06DD8100FA77}" destId="{56BF89C4-0716-4210-9D88-7F7B7976BBAE}" srcOrd="1" destOrd="0" parTransId="{5C809637-A8F7-4272-8D6E-7A3CCE78A620}" sibTransId="{D24C9816-C1D4-4B32-B1B6-03832AEFDB64}"/>
    <dgm:cxn modelId="{6ECCEB73-A3D0-4942-B2A5-E882B74C9400}" srcId="{243E239F-8733-4C01-8614-E87A8CEC74F5}" destId="{A3427C5F-F695-42B5-8B30-62E6DDFCD559}" srcOrd="1" destOrd="0" parTransId="{7084ADC7-383C-400E-A2F7-CBE373A1CDCB}" sibTransId="{C463AFC0-B6E9-4B4C-BB6C-BBDA5B32A627}"/>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89034996-0DA7-4622-8E88-A8F67EA80DB2}" type="presOf" srcId="{8142DE12-CCC8-47D3-8F1E-20AF93345C3B}" destId="{A24110D5-A1E8-47A2-A6B7-12489A506A95}"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E954E7D4-CB36-40A8-B359-3EFCF9891E79}" srcId="{3CE837BF-9036-4CA4-8DA7-DCDC0AA45156}" destId="{243E239F-8733-4C01-8614-E87A8CEC74F5}" srcOrd="3" destOrd="0" parTransId="{5F9123A5-3676-4D4E-8B5A-774CFC291F8E}" sibTransId="{D64F4BDC-72D6-48E4-B27F-171F6D3B7FEC}"/>
    <dgm:cxn modelId="{CEE03ADE-14E4-4BE9-BB92-150765430973}" srcId="{F1FE6F75-C3B3-40A9-B151-06DD8100FA77}" destId="{04AA796D-01E8-4B1C-A1C5-C023F992D9E2}" srcOrd="2"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FC5740EF-00E2-492D-AD7F-6DF084194065}" type="presOf" srcId="{56BF89C4-0716-4210-9D88-7F7B7976BBAE}" destId="{CA71B4F3-6574-48B7-9D46-B1F4881CB876}"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2" destOrd="0" parTransId="{F3E2D675-4AC0-4643-94B3-EC6D920DA6D9}" sibTransId="{8B4DDCF0-3916-45B1-ABFD-8FF0AC55E2B9}"/>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5A070B44-1A83-4450-9186-D55E65FC60FF}" type="presParOf" srcId="{99F7A551-59D4-43D1-B7F5-6BAE8924C625}" destId="{0D16E1BD-243D-4F30-B0B9-33B8302C1FD6}" srcOrd="4"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5" destOrd="0" presId="urn:microsoft.com/office/officeart/2005/8/layout/hList1"/>
    <dgm:cxn modelId="{0BA15736-38E5-4EAD-8EDF-D2D863482853}" type="presParOf" srcId="{99F7A551-59D4-43D1-B7F5-6BAE8924C625}" destId="{DAC6B9E7-B480-4BA5-866F-FF9B8AC4B306}" srcOrd="6"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5D130464-D851-4ACC-AD4C-19971CA36C16}" srcId="{086968B2-D134-42A7-9E62-DDE68F9A9D7D}" destId="{4F74DA4B-FECE-4CA1-870E-D48D265E260A}" srcOrd="0" destOrd="0" parTransId="{23BCEFF3-9BE4-4F25-BF34-BED9E4AAE7F4}" sibTransId="{325DA3DF-29F2-4C09-A3DC-5FDA8CAED316}"/>
    <dgm:cxn modelId="{E91BB546-D803-45E3-8FF7-FC47193B1A06}" type="presOf" srcId="{CA6CEEFD-8826-49DD-A565-ECD7B63DCC86}" destId="{F636BF26-F30F-4A16-80D0-00850BE4B596}" srcOrd="0" destOrd="4" presId="urn:microsoft.com/office/officeart/2005/8/layout/hList1"/>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113" y="167604"/>
          <a:ext cx="1871984" cy="374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Hot</a:t>
          </a:r>
        </a:p>
      </dsp:txBody>
      <dsp:txXfrm>
        <a:off x="3113" y="167604"/>
        <a:ext cx="1871984" cy="374400"/>
      </dsp:txXfrm>
    </dsp:sp>
    <dsp:sp modelId="{60212CD3-E609-4593-9BD0-609FEC19E88E}">
      <dsp:nvSpPr>
        <dsp:cNvPr id="0" name=""/>
        <dsp:cNvSpPr/>
      </dsp:nvSpPr>
      <dsp:spPr>
        <a:xfrm>
          <a:off x="3113" y="542004"/>
          <a:ext cx="1871984" cy="33543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Hot is pretty much the default tier.</a:t>
          </a:r>
        </a:p>
        <a:p>
          <a:pPr marL="114300" lvl="1" indent="-114300" algn="l" defTabSz="577850">
            <a:lnSpc>
              <a:spcPct val="90000"/>
            </a:lnSpc>
            <a:spcBef>
              <a:spcPct val="0"/>
            </a:spcBef>
            <a:spcAft>
              <a:spcPct val="15000"/>
            </a:spcAft>
            <a:buChar char="•"/>
          </a:pPr>
          <a:r>
            <a:rPr lang="en-US" sz="1300" kern="1200" dirty="0"/>
            <a:t>It provides the best performance for retrieving files quickly and often but carries the highest price tag. </a:t>
          </a:r>
        </a:p>
        <a:p>
          <a:pPr marL="114300" lvl="1" indent="-114300" algn="l" defTabSz="577850">
            <a:lnSpc>
              <a:spcPct val="90000"/>
            </a:lnSpc>
            <a:spcBef>
              <a:spcPct val="0"/>
            </a:spcBef>
            <a:spcAft>
              <a:spcPct val="15000"/>
            </a:spcAft>
            <a:buChar char="•"/>
          </a:pPr>
          <a:r>
            <a:rPr lang="en-US" sz="1300" kern="1200" dirty="0"/>
            <a:t>This is used for files that you plan on consistently accessing, reading, or updating.</a:t>
          </a:r>
        </a:p>
      </dsp:txBody>
      <dsp:txXfrm>
        <a:off x="3113" y="542004"/>
        <a:ext cx="1871984" cy="3354390"/>
      </dsp:txXfrm>
    </dsp:sp>
    <dsp:sp modelId="{14B1938B-FA4B-4ADC-9460-5AAE3527A2FB}">
      <dsp:nvSpPr>
        <dsp:cNvPr id="0" name=""/>
        <dsp:cNvSpPr/>
      </dsp:nvSpPr>
      <dsp:spPr>
        <a:xfrm>
          <a:off x="2137176" y="167604"/>
          <a:ext cx="1871984" cy="374400"/>
        </a:xfrm>
        <a:prstGeom prst="rect">
          <a:avLst/>
        </a:prstGeom>
        <a:solidFill>
          <a:schemeClr val="accent2">
            <a:hueOff val="982514"/>
            <a:satOff val="4509"/>
            <a:lumOff val="6471"/>
            <a:alphaOff val="0"/>
          </a:schemeClr>
        </a:solidFill>
        <a:ln w="25400" cap="flat" cmpd="sng" algn="ctr">
          <a:solidFill>
            <a:schemeClr val="accent2">
              <a:hueOff val="982514"/>
              <a:satOff val="4509"/>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Cool</a:t>
          </a:r>
        </a:p>
      </dsp:txBody>
      <dsp:txXfrm>
        <a:off x="2137176" y="167604"/>
        <a:ext cx="1871984" cy="374400"/>
      </dsp:txXfrm>
    </dsp:sp>
    <dsp:sp modelId="{CA71B4F3-6574-48B7-9D46-B1F4881CB876}">
      <dsp:nvSpPr>
        <dsp:cNvPr id="0" name=""/>
        <dsp:cNvSpPr/>
      </dsp:nvSpPr>
      <dsp:spPr>
        <a:xfrm>
          <a:off x="2137176" y="542004"/>
          <a:ext cx="1871984" cy="3354390"/>
        </a:xfrm>
        <a:prstGeom prst="rect">
          <a:avLst/>
        </a:prstGeom>
        <a:solidFill>
          <a:schemeClr val="accent2">
            <a:tint val="40000"/>
            <a:alpha val="90000"/>
            <a:hueOff val="1538005"/>
            <a:satOff val="19337"/>
            <a:lumOff val="2015"/>
            <a:alphaOff val="0"/>
          </a:schemeClr>
        </a:solidFill>
        <a:ln w="25400" cap="flat" cmpd="sng" algn="ctr">
          <a:solidFill>
            <a:schemeClr val="accent2">
              <a:tint val="40000"/>
              <a:alpha val="90000"/>
              <a:hueOff val="1538005"/>
              <a:satOff val="19337"/>
              <a:lumOff val="20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This tier is similar to Hot, though I think it goes underused.</a:t>
          </a:r>
        </a:p>
        <a:p>
          <a:pPr marL="114300" lvl="1" indent="-114300" algn="l" defTabSz="577850">
            <a:lnSpc>
              <a:spcPct val="90000"/>
            </a:lnSpc>
            <a:spcBef>
              <a:spcPct val="0"/>
            </a:spcBef>
            <a:spcAft>
              <a:spcPct val="15000"/>
            </a:spcAft>
            <a:buChar char="•"/>
          </a:pPr>
          <a:r>
            <a:rPr lang="en-US" sz="1300" kern="1200" dirty="0"/>
            <a:t>This tier is better for important files that you might need to access, but only every once in a while. </a:t>
          </a:r>
        </a:p>
        <a:p>
          <a:pPr marL="114300" lvl="1" indent="-114300" algn="l" defTabSz="577850">
            <a:lnSpc>
              <a:spcPct val="90000"/>
            </a:lnSpc>
            <a:spcBef>
              <a:spcPct val="0"/>
            </a:spcBef>
            <a:spcAft>
              <a:spcPct val="15000"/>
            </a:spcAft>
            <a:buChar char="•"/>
          </a:pPr>
          <a:r>
            <a:rPr lang="en-US" sz="1300" kern="1200" dirty="0"/>
            <a:t>It carries the same performance as Hot, but at a lower storage cost (and a higher data access cost). This tier is recommended for files that you may only access every month or so.</a:t>
          </a:r>
        </a:p>
      </dsp:txBody>
      <dsp:txXfrm>
        <a:off x="2137176" y="542004"/>
        <a:ext cx="1871984" cy="3354390"/>
      </dsp:txXfrm>
    </dsp:sp>
    <dsp:sp modelId="{67D761A7-1C63-403A-8185-33839D67AEDF}">
      <dsp:nvSpPr>
        <dsp:cNvPr id="0" name=""/>
        <dsp:cNvSpPr/>
      </dsp:nvSpPr>
      <dsp:spPr>
        <a:xfrm>
          <a:off x="4271238" y="167604"/>
          <a:ext cx="1871984" cy="374400"/>
        </a:xfrm>
        <a:prstGeom prst="rect">
          <a:avLst/>
        </a:prstGeom>
        <a:solidFill>
          <a:schemeClr val="accent2">
            <a:hueOff val="1965028"/>
            <a:satOff val="9017"/>
            <a:lumOff val="12941"/>
            <a:alphaOff val="0"/>
          </a:schemeClr>
        </a:solidFill>
        <a:ln w="25400" cap="flat" cmpd="sng" algn="ctr">
          <a:solidFill>
            <a:schemeClr val="accent2">
              <a:hueOff val="1965028"/>
              <a:satOff val="9017"/>
              <a:lumOff val="1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Archive</a:t>
          </a:r>
        </a:p>
      </dsp:txBody>
      <dsp:txXfrm>
        <a:off x="4271238" y="167604"/>
        <a:ext cx="1871984" cy="374400"/>
      </dsp:txXfrm>
    </dsp:sp>
    <dsp:sp modelId="{A24110D5-A1E8-47A2-A6B7-12489A506A95}">
      <dsp:nvSpPr>
        <dsp:cNvPr id="0" name=""/>
        <dsp:cNvSpPr/>
      </dsp:nvSpPr>
      <dsp:spPr>
        <a:xfrm>
          <a:off x="4271238" y="542004"/>
          <a:ext cx="1871984" cy="3354390"/>
        </a:xfrm>
        <a:prstGeom prst="rect">
          <a:avLst/>
        </a:prstGeom>
        <a:solidFill>
          <a:schemeClr val="accent2">
            <a:tint val="40000"/>
            <a:alpha val="90000"/>
            <a:hueOff val="3076010"/>
            <a:satOff val="38674"/>
            <a:lumOff val="4029"/>
            <a:alphaOff val="0"/>
          </a:schemeClr>
        </a:solidFill>
        <a:ln w="25400" cap="flat" cmpd="sng" algn="ctr">
          <a:solidFill>
            <a:schemeClr val="accent2">
              <a:tint val="40000"/>
              <a:alpha val="90000"/>
              <a:hueOff val="3076010"/>
              <a:satOff val="38674"/>
              <a:lumOff val="40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You can think of this tier as the backup version of the other two.</a:t>
          </a:r>
        </a:p>
        <a:p>
          <a:pPr marL="114300" lvl="1" indent="-114300" algn="l" defTabSz="577850">
            <a:lnSpc>
              <a:spcPct val="90000"/>
            </a:lnSpc>
            <a:spcBef>
              <a:spcPct val="0"/>
            </a:spcBef>
            <a:spcAft>
              <a:spcPct val="15000"/>
            </a:spcAft>
            <a:buChar char="•"/>
          </a:pPr>
          <a:r>
            <a:rPr lang="en-US" sz="1300" kern="1200" dirty="0"/>
            <a:t>This tier has a very low storage costs, but it'll take a few hours to access to the data when you want it.</a:t>
          </a:r>
        </a:p>
        <a:p>
          <a:pPr marL="114300" lvl="1" indent="-114300" algn="l" defTabSz="577850">
            <a:lnSpc>
              <a:spcPct val="90000"/>
            </a:lnSpc>
            <a:spcBef>
              <a:spcPct val="0"/>
            </a:spcBef>
            <a:spcAft>
              <a:spcPct val="15000"/>
            </a:spcAft>
            <a:buChar char="•"/>
          </a:pPr>
          <a:r>
            <a:rPr lang="en-US" sz="1300" kern="1200" dirty="0"/>
            <a:t>Archive is recommended for files you access every 6 months or so.</a:t>
          </a:r>
        </a:p>
      </dsp:txBody>
      <dsp:txXfrm>
        <a:off x="4271238" y="542004"/>
        <a:ext cx="1871984" cy="3354390"/>
      </dsp:txXfrm>
    </dsp:sp>
    <dsp:sp modelId="{A3650B2C-F7E2-4BEB-8075-83BF2DFE7AC8}">
      <dsp:nvSpPr>
        <dsp:cNvPr id="0" name=""/>
        <dsp:cNvSpPr/>
      </dsp:nvSpPr>
      <dsp:spPr>
        <a:xfrm>
          <a:off x="6405301" y="167604"/>
          <a:ext cx="1871984" cy="37440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Premium</a:t>
          </a:r>
        </a:p>
      </dsp:txBody>
      <dsp:txXfrm>
        <a:off x="6405301" y="167604"/>
        <a:ext cx="1871984" cy="374400"/>
      </dsp:txXfrm>
    </dsp:sp>
    <dsp:sp modelId="{FB3A2DCE-FADF-442C-A180-08EC2130F3AE}">
      <dsp:nvSpPr>
        <dsp:cNvPr id="0" name=""/>
        <dsp:cNvSpPr/>
      </dsp:nvSpPr>
      <dsp:spPr>
        <a:xfrm>
          <a:off x="6405301" y="542004"/>
          <a:ext cx="1871984" cy="3354390"/>
        </a:xfrm>
        <a:prstGeom prst="rect">
          <a:avLst/>
        </a:prstGeom>
        <a:solidFill>
          <a:schemeClr val="accent5">
            <a:lumMod val="40000"/>
            <a:lumOff val="60000"/>
            <a:alpha val="90000"/>
          </a:schemeClr>
        </a:solidFill>
        <a:ln w="25400" cap="flat" cmpd="sng" algn="ctr">
          <a:solidFill>
            <a:schemeClr val="accent5">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Premium isn't really a tier but a different type of storage altogether.</a:t>
          </a:r>
        </a:p>
        <a:p>
          <a:pPr marL="114300" lvl="1" indent="-114300" algn="l" defTabSz="577850">
            <a:lnSpc>
              <a:spcPct val="90000"/>
            </a:lnSpc>
            <a:spcBef>
              <a:spcPct val="0"/>
            </a:spcBef>
            <a:spcAft>
              <a:spcPct val="15000"/>
            </a:spcAft>
            <a:buChar char="•"/>
          </a:pPr>
          <a:r>
            <a:rPr lang="en-US" sz="1300" kern="1200" dirty="0"/>
            <a:t>This provides access to block blobs consistently low latency, which is perfect for high frequency data transactions.</a:t>
          </a:r>
        </a:p>
        <a:p>
          <a:pPr marL="114300" lvl="1" indent="-114300" algn="l" defTabSz="577850">
            <a:lnSpc>
              <a:spcPct val="90000"/>
            </a:lnSpc>
            <a:spcBef>
              <a:spcPct val="0"/>
            </a:spcBef>
            <a:spcAft>
              <a:spcPct val="15000"/>
            </a:spcAft>
            <a:buChar char="•"/>
          </a:pPr>
          <a:r>
            <a:rPr lang="en-US" sz="1300" kern="1200" dirty="0"/>
            <a:t>This carries the highest price tag.</a:t>
          </a:r>
        </a:p>
      </dsp:txBody>
      <dsp:txXfrm>
        <a:off x="6405301" y="542004"/>
        <a:ext cx="1871984" cy="3354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47914"/>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47914"/>
        <a:ext cx="2622079" cy="345600"/>
      </dsp:txXfrm>
    </dsp:sp>
    <dsp:sp modelId="{9553B6F7-226E-4662-91C3-7590D8E0CE18}">
      <dsp:nvSpPr>
        <dsp:cNvPr id="0" name=""/>
        <dsp:cNvSpPr/>
      </dsp:nvSpPr>
      <dsp:spPr>
        <a:xfrm>
          <a:off x="2689" y="393514"/>
          <a:ext cx="2622079" cy="399912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ct val="150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ct val="150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ct val="15000"/>
            </a:spcAft>
            <a:buChar char="•"/>
          </a:pPr>
          <a:r>
            <a:rPr lang="en-US" sz="1200" kern="1200" dirty="0"/>
            <a:t>I would recommend this pool type for ad hoc querying of data, especially if you want to simply read and query data from your data lake.</a:t>
          </a:r>
        </a:p>
      </dsp:txBody>
      <dsp:txXfrm>
        <a:off x="2689" y="393514"/>
        <a:ext cx="2622079" cy="3999121"/>
      </dsp:txXfrm>
    </dsp:sp>
    <dsp:sp modelId="{63D06AB5-8830-4F7F-9A6E-C4329B1D62D1}">
      <dsp:nvSpPr>
        <dsp:cNvPr id="0" name=""/>
        <dsp:cNvSpPr/>
      </dsp:nvSpPr>
      <dsp:spPr>
        <a:xfrm>
          <a:off x="2991860" y="47914"/>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47914"/>
        <a:ext cx="2622079" cy="345600"/>
      </dsp:txXfrm>
    </dsp:sp>
    <dsp:sp modelId="{7E7D88DA-567E-4203-9D4B-61B5C42A1312}">
      <dsp:nvSpPr>
        <dsp:cNvPr id="0" name=""/>
        <dsp:cNvSpPr/>
      </dsp:nvSpPr>
      <dsp:spPr>
        <a:xfrm>
          <a:off x="2991860" y="393514"/>
          <a:ext cx="2622079" cy="3999121"/>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ct val="150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ct val="150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ct val="15000"/>
            </a:spcAft>
            <a:buChar char="•"/>
          </a:pPr>
          <a:r>
            <a:rPr lang="en-US" sz="1200" kern="1200" dirty="0"/>
            <a:t>The more DWUs, the more CPU cores, memory, and data I/O are available to be utilized.</a:t>
          </a:r>
        </a:p>
      </dsp:txBody>
      <dsp:txXfrm>
        <a:off x="2991860" y="393514"/>
        <a:ext cx="2622079" cy="3999121"/>
      </dsp:txXfrm>
    </dsp:sp>
    <dsp:sp modelId="{7BA7E177-46C4-4AB4-9A3D-BA2D44A5BF14}">
      <dsp:nvSpPr>
        <dsp:cNvPr id="0" name=""/>
        <dsp:cNvSpPr/>
      </dsp:nvSpPr>
      <dsp:spPr>
        <a:xfrm>
          <a:off x="5981031" y="47914"/>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47914"/>
        <a:ext cx="2622079" cy="345600"/>
      </dsp:txXfrm>
    </dsp:sp>
    <dsp:sp modelId="{F636BF26-F30F-4A16-80D0-00850BE4B596}">
      <dsp:nvSpPr>
        <dsp:cNvPr id="0" name=""/>
        <dsp:cNvSpPr/>
      </dsp:nvSpPr>
      <dsp:spPr>
        <a:xfrm>
          <a:off x="5981031" y="393514"/>
          <a:ext cx="2622079" cy="3999121"/>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393514"/>
        <a:ext cx="2622079" cy="399912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docs.microsoft.com/en-us/azure/sql-data-warehous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docs.microsoft.com/en-us/azure/data-factory/"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7.svg"/><Relationship Id="rId7" Type="http://schemas.openxmlformats.org/officeDocument/2006/relationships/image" Target="../media/image18.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6.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5.svg"/><Relationship Id="rId5" Type="http://schemas.openxmlformats.org/officeDocument/2006/relationships/image" Target="../media/image12.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23.png"/><Relationship Id="rId1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svg"/></Relationships>
</file>

<file path=ppt/slides/_rels/slide31.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51.jpe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63949913"/>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587658081"/>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2821725626"/>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573781865"/>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32</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2" name="Title 1">
            <a:extLst>
              <a:ext uri="{FF2B5EF4-FFF2-40B4-BE49-F238E27FC236}">
                <a16:creationId xmlns:a16="http://schemas.microsoft.com/office/drawing/2014/main" id="{287020C1-A9D3-4D31-9EAE-BB9FE42F02BF}"/>
              </a:ext>
            </a:extLst>
          </p:cNvPr>
          <p:cNvSpPr>
            <a:spLocks noGrp="1"/>
          </p:cNvSpPr>
          <p:nvPr>
            <p:ph type="title"/>
          </p:nvPr>
        </p:nvSpPr>
        <p:spPr>
          <a:xfrm>
            <a:off x="254525" y="323413"/>
            <a:ext cx="8625525" cy="366235"/>
          </a:xfrm>
        </p:spPr>
        <p:txBody>
          <a:bodyPr>
            <a:normAutofit fontScale="90000"/>
          </a:bodyPr>
          <a:lstStyle/>
          <a:p>
            <a:r>
              <a:rPr lang="en-US" dirty="0"/>
              <a:t>Bioinformatics Pipelines in 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263950" y="86074"/>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pic>
        <p:nvPicPr>
          <p:cNvPr id="3" name="Picture 2">
            <a:extLst>
              <a:ext uri="{FF2B5EF4-FFF2-40B4-BE49-F238E27FC236}">
                <a16:creationId xmlns:a16="http://schemas.microsoft.com/office/drawing/2014/main" id="{F4F3D6DA-54F5-4E62-ABB1-94A11909E255}"/>
              </a:ext>
            </a:extLst>
          </p:cNvPr>
          <p:cNvPicPr>
            <a:picLocks noChangeAspect="1"/>
          </p:cNvPicPr>
          <p:nvPr/>
        </p:nvPicPr>
        <p:blipFill>
          <a:blip r:embed="rId3"/>
          <a:stretch>
            <a:fillRect/>
          </a:stretch>
        </p:blipFill>
        <p:spPr>
          <a:xfrm>
            <a:off x="0" y="764372"/>
            <a:ext cx="9144000" cy="3956398"/>
          </a:xfrm>
          <a:prstGeom prst="rect">
            <a:avLst/>
          </a:prstGeom>
        </p:spPr>
      </p:pic>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1022</TotalTime>
  <Words>2097</Words>
  <Application>Microsoft Office PowerPoint</Application>
  <PresentationFormat>On-screen Show (16:9)</PresentationFormat>
  <Paragraphs>316</Paragraphs>
  <Slides>34</Slides>
  <Notes>10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Segoe UI</vt:lpstr>
      <vt:lpstr>Lato</vt:lpstr>
      <vt:lpstr>Arial</vt:lpstr>
      <vt:lpstr>Raleway</vt:lpstr>
      <vt:lpstr>Swiss</vt:lpstr>
      <vt:lpstr>Intro to Azure and Data Platform</vt:lpstr>
      <vt:lpstr>Overview</vt:lpstr>
      <vt:lpstr>PowerPoint Presentation</vt:lpstr>
      <vt:lpstr>Top Benefits of Cloud Computing</vt:lpstr>
      <vt:lpstr>Types of Clouds</vt:lpstr>
      <vt:lpstr>Types of Cloud Services</vt:lpstr>
      <vt:lpstr>PowerPoint Presentation</vt:lpstr>
      <vt:lpstr>Reasons to Select a Region</vt:lpstr>
      <vt:lpstr>Availability Zones</vt:lpstr>
      <vt:lpstr>Available Service Categories</vt:lpstr>
      <vt:lpstr>PowerPoint Presentation</vt:lpstr>
      <vt:lpstr>Azure Storage</vt:lpstr>
      <vt:lpstr>Storage Tiers</vt:lpstr>
      <vt:lpstr>PowerPoint Presentation</vt:lpstr>
      <vt:lpstr>Databases vs. Data Warehouses</vt:lpstr>
      <vt:lpstr>Azure SQL Database</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Begin lab…</vt:lpstr>
      <vt:lpstr>Azure Data Factory</vt:lpstr>
      <vt:lpstr>PowerPoint Presentation</vt:lpstr>
      <vt:lpstr>Example Architecture</vt:lpstr>
      <vt:lpstr>Containerization</vt:lpstr>
      <vt:lpstr>Docker</vt:lpstr>
      <vt:lpstr>Dockerfile</vt:lpstr>
      <vt:lpstr>Container Storage</vt:lpstr>
      <vt:lpstr>Container Usage</vt:lpstr>
      <vt:lpstr>Container Orchestration</vt:lpstr>
      <vt:lpstr>PowerPoint Presentation</vt:lpstr>
      <vt:lpstr>Bioinformatics Pipelines in AKS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77</cp:revision>
  <dcterms:created xsi:type="dcterms:W3CDTF">2019-01-02T02:35:54Z</dcterms:created>
  <dcterms:modified xsi:type="dcterms:W3CDTF">2022-02-02T17:50:51Z</dcterms:modified>
</cp:coreProperties>
</file>